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9"/>
  </p:notesMasterIdLst>
  <p:sldIdLst>
    <p:sldId id="311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316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2" r:id="rId34"/>
    <p:sldId id="313" r:id="rId35"/>
    <p:sldId id="314" r:id="rId36"/>
    <p:sldId id="315" r:id="rId37"/>
    <p:sldId id="317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339966"/>
    <a:srgbClr val="66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>
        <p:scale>
          <a:sx n="66" d="100"/>
          <a:sy n="66" d="100"/>
        </p:scale>
        <p:origin x="-109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323528" y="116632"/>
            <a:ext cx="8642350" cy="662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75000"/>
              </a:spcBef>
            </a:pPr>
            <a:r>
              <a:rPr lang="ru-RU" sz="2400" b="1" dirty="0"/>
              <a:t>Тема: Система показателей результатов экономической деятельности</a:t>
            </a:r>
            <a:endParaRPr lang="ru-RU" sz="2400" i="1" dirty="0"/>
          </a:p>
          <a:p>
            <a:pPr algn="ctr"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/>
              <a:t>План</a:t>
            </a:r>
          </a:p>
          <a:p>
            <a:pPr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/>
              <a:t>1. Понятие результатов экономической деятельности</a:t>
            </a:r>
          </a:p>
          <a:p>
            <a:pPr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/>
              <a:t>2. Система показателей экономических результатов</a:t>
            </a:r>
          </a:p>
          <a:p>
            <a:pPr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/>
              <a:t>3. Методология расчета валового выпуска продуктов и услуг и связанных с ним затрат</a:t>
            </a:r>
          </a:p>
          <a:p>
            <a:pPr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/>
              <a:t>4. Валовой внутренний продукт (ВВП) и методы его </a:t>
            </a:r>
            <a:r>
              <a:rPr lang="ru-RU" sz="2400" i="1" dirty="0" smtClean="0"/>
              <a:t>расчета</a:t>
            </a:r>
          </a:p>
          <a:p>
            <a:pPr>
              <a:lnSpc>
                <a:spcPct val="120000"/>
              </a:lnSpc>
              <a:spcBef>
                <a:spcPct val="75000"/>
              </a:spcBef>
            </a:pPr>
            <a:r>
              <a:rPr lang="ru-RU" sz="2400" i="1" dirty="0" smtClean="0"/>
              <a:t>5. Национальный доход и другие показатели результатов</a:t>
            </a:r>
            <a:endParaRPr lang="ru-RU" sz="2400" i="1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79388" y="298450"/>
            <a:ext cx="8785225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Система показателей результатов деятельности экономики </a:t>
            </a:r>
            <a:r>
              <a:rPr lang="ru-RU" sz="2400" b="1" i="1" dirty="0"/>
              <a:t>на уровне макроэкономики</a:t>
            </a:r>
            <a:r>
              <a:rPr lang="ru-RU" sz="2400" dirty="0"/>
              <a:t>: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Валовой выпуск (В)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Валовой внутренний продукт (ВВП)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Чистый внутренний продукт (</a:t>
            </a:r>
            <a:r>
              <a:rPr lang="ru-RU" sz="2400" dirty="0" err="1"/>
              <a:t>ЧВП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Национальный доход (</a:t>
            </a:r>
            <a:r>
              <a:rPr lang="ru-RU" sz="2400" dirty="0" err="1"/>
              <a:t>НД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Валовой национальный располагаемый доход (</a:t>
            </a:r>
            <a:r>
              <a:rPr lang="ru-RU" sz="2400" dirty="0" err="1"/>
              <a:t>ВНРД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Чистый национальный располагаемый доход (</a:t>
            </a:r>
            <a:r>
              <a:rPr lang="ru-RU" sz="2400" dirty="0" err="1"/>
              <a:t>ЧНРД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Валовая прибыль экономики (</a:t>
            </a:r>
            <a:r>
              <a:rPr lang="ru-RU" sz="2400" dirty="0" err="1"/>
              <a:t>ВПЭ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Чистая прибыль экономики (</a:t>
            </a:r>
            <a:r>
              <a:rPr lang="ru-RU" sz="2400" dirty="0" err="1"/>
              <a:t>ЧПЭ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Валовое национальное сбережение (</a:t>
            </a:r>
            <a:r>
              <a:rPr lang="ru-RU" sz="2400" dirty="0" err="1"/>
              <a:t>ВНС</a:t>
            </a:r>
            <a:r>
              <a:rPr lang="ru-RU" sz="2400" dirty="0"/>
              <a:t>) 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2400" dirty="0"/>
              <a:t>Чистое национальное сбережение (</a:t>
            </a:r>
            <a:r>
              <a:rPr lang="ru-RU" sz="2400" dirty="0" err="1"/>
              <a:t>ЧНС</a:t>
            </a:r>
            <a:r>
              <a:rPr lang="ru-RU" sz="2400" dirty="0"/>
              <a:t>)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9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9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9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9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9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9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9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0825" y="519113"/>
            <a:ext cx="8713788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/>
              <a:t>Каждому из основных макроэкономических показателей СНС, как правило, соответствует аналог, рассчитанный на уровне отдельных отраслей, секторов экономики или отдельного производителя, хозяйствующего субъекта: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 валовой выпуск (В);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валовая добавленная стоимость (ВДС);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чистая добавленная стоимость (ЧДС);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прибыль валовая (ПВ);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прибыль чистая (ПЧ);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реализованная продукция (РП);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чистый смешанный доход (ЧДС);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предпринимательский доход (ПД) и др.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1520" y="332656"/>
            <a:ext cx="8713788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spcAft>
                <a:spcPts val="1200"/>
              </a:spcAft>
            </a:pPr>
            <a:r>
              <a:rPr lang="ru-RU" sz="2400" dirty="0" smtClean="0"/>
              <a:t>Товары </a:t>
            </a:r>
            <a:r>
              <a:rPr lang="ru-RU" sz="2400" dirty="0" smtClean="0"/>
              <a:t>и услуги оцениваются также по рыночным ценам, по которым они продаются. </a:t>
            </a:r>
            <a:r>
              <a:rPr lang="ru-RU" sz="2400" b="1" i="1" dirty="0" smtClean="0"/>
              <a:t>Рыночные цены</a:t>
            </a:r>
            <a:r>
              <a:rPr lang="ru-RU" sz="2400" dirty="0" smtClean="0"/>
              <a:t> - это цены производителей и цены покупателей. </a:t>
            </a:r>
          </a:p>
          <a:p>
            <a:pPr>
              <a:spcAft>
                <a:spcPts val="1200"/>
              </a:spcAft>
            </a:pPr>
            <a:r>
              <a:rPr lang="ru-RU" sz="2400" b="1" i="1" dirty="0" smtClean="0"/>
              <a:t>Основная цена</a:t>
            </a:r>
            <a:r>
              <a:rPr lang="ru-RU" sz="2400" dirty="0" smtClean="0"/>
              <a:t> - </a:t>
            </a:r>
            <a:r>
              <a:rPr lang="ru-RU" sz="2400" dirty="0" err="1" smtClean="0"/>
              <a:t>цена</a:t>
            </a:r>
            <a:r>
              <a:rPr lang="ru-RU" sz="2400" dirty="0" smtClean="0"/>
              <a:t>, получаемая производителем за единицу реализованного продукта или услуги, без налогов, но с включением субсидий на продукты. </a:t>
            </a:r>
          </a:p>
          <a:p>
            <a:pPr>
              <a:spcAft>
                <a:spcPts val="1200"/>
              </a:spcAft>
            </a:pPr>
            <a:r>
              <a:rPr lang="ru-RU" sz="2400" b="1" i="1" dirty="0" smtClean="0"/>
              <a:t>Рыночная цена производителя</a:t>
            </a:r>
            <a:r>
              <a:rPr lang="ru-RU" sz="2400" dirty="0" smtClean="0"/>
              <a:t> - цена, получаемая производителем за реализуемую единицу товара или услуги; включающая налоги на продукты (кроме налога на добавленную стоимость, акциза и налогов на импорт) и исключающая субсидии на продукты и импорт (налоги за исключением субсидий - чистые налоги). </a:t>
            </a:r>
          </a:p>
          <a:p>
            <a:pPr>
              <a:spcAft>
                <a:spcPts val="1200"/>
              </a:spcAft>
            </a:pPr>
            <a:r>
              <a:rPr lang="ru-RU" sz="2400" b="1" i="1" dirty="0" smtClean="0"/>
              <a:t>Рыночная цена покупателя</a:t>
            </a:r>
            <a:r>
              <a:rPr lang="ru-RU" sz="2400" dirty="0" smtClean="0"/>
              <a:t> - цена, уплаченная за приобретенный товар, включающая все чистые налоги на продукты и торгово-транспортную наценку. 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250825" y="523875"/>
            <a:ext cx="8713788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Продукты, не предназначенные для реализации и не принимающие форму товара, оцениваются по рыночным ценам на аналогичные товары, реализуемые на рынке, или по себестоимости, если рыночная цена отсутствует (например, на услуги государственных учреждений и некоммерческих организаций). </a:t>
            </a:r>
          </a:p>
          <a:p>
            <a:pPr algn="just"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Нерыночные услуги оцениваются по фактическим текущим затратам на их производство. </a:t>
            </a:r>
          </a:p>
          <a:p>
            <a:pPr algn="just"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Промежуточное потребление в составе валового выпуска отраслей оценивается в ценах покупателя.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250825" y="1414463"/>
            <a:ext cx="8642350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ru-RU" sz="2400" b="1" i="1"/>
              <a:t>Валовой выпуск</a:t>
            </a:r>
            <a:r>
              <a:rPr lang="ru-RU" sz="2400" b="1"/>
              <a:t> </a:t>
            </a:r>
            <a:r>
              <a:rPr lang="ru-RU" sz="2400"/>
              <a:t>представляет собой суммарную стоимость продуктов и услуг, отражающую итог производственной деятельности единиц-резидентов национальной экономики в отчетном периоде и охватывающую все рыночные и нерыночные продукты и услуги. Выпуск определяется по секторам и отраслям экономики.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250825" y="404813"/>
            <a:ext cx="864235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5000"/>
              </a:spcBef>
            </a:pPr>
            <a:r>
              <a:rPr lang="ru-RU" sz="2400"/>
              <a:t>Все институциональные единицы в соответствии с типами экономического поведения группируются в следующие институциональные секторы: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нефинансовые предприятия;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финансовые предприятия;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государственные учреждения;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некоммерческие организации, обслуживающие домашние хозяйства;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домашние хозяйства;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ü"/>
            </a:pPr>
            <a:r>
              <a:rPr lang="ru-RU" sz="2400"/>
              <a:t>"остальной мир" (отражает операции между единицами - резидентами данной экономики и единицами в других странах).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250825" y="863600"/>
            <a:ext cx="8642350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110000"/>
              </a:spcBef>
            </a:pPr>
            <a:r>
              <a:rPr lang="ru-RU" sz="2400"/>
              <a:t>В состав </a:t>
            </a:r>
            <a:r>
              <a:rPr lang="ru-RU" sz="2400" b="1" i="1"/>
              <a:t>валового выпуска </a:t>
            </a:r>
            <a:r>
              <a:rPr lang="ru-RU" sz="2400"/>
              <a:t>включаются: </a:t>
            </a:r>
          </a:p>
          <a:p>
            <a:pPr algn="just">
              <a:lnSpc>
                <a:spcPct val="11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выпуск продуктов всех отраслей и секторов экономики; </a:t>
            </a:r>
          </a:p>
          <a:p>
            <a:pPr algn="just">
              <a:lnSpc>
                <a:spcPct val="11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выпуск рыночных услуг (за исключением условно исчисленной продукции финансовых посредников); </a:t>
            </a:r>
          </a:p>
          <a:p>
            <a:pPr algn="just">
              <a:lnSpc>
                <a:spcPct val="11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условно исчисленная продукция финансовых посредников; </a:t>
            </a:r>
          </a:p>
          <a:p>
            <a:pPr algn="just">
              <a:lnSpc>
                <a:spcPct val="11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выпуск нерыночных услуг.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28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/>
              <a:t>Некоторые категории произведенных, но не реализованных на рынке товаров и услуг, также включаются в объем выпуска.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/>
              <a:t>К ним относятся: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  <a:buFont typeface="Wingdings" pitchFamily="2" charset="2"/>
              <a:buChar char="Ø"/>
            </a:pPr>
            <a:r>
              <a:rPr lang="ru-RU" sz="2400"/>
              <a:t>продукты, произведенные предприятиями для внутрипроизводственного потребления и включенные в выпуск в соответствии с национальной статистической практикой (например, семена и посадочный материал в сельском хозяйстве);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  <a:buFont typeface="Wingdings" pitchFamily="2" charset="2"/>
              <a:buChar char="Ø"/>
            </a:pPr>
            <a:r>
              <a:rPr lang="ru-RU" sz="2400"/>
              <a:t>продукты, использованные для строительства зданий и производства других основных фондов (машин и оборудования) хозяйственным способом;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продукты и услуги, обмененные по бартеру;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продукты и услуги, использованные работодателями для оплаты труда в натуральной форме;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продукты, переданные подразделениям предприятий, оказывающим услуги своим работникам (столовым, детским садам, медицинским учреждениям и т.д.);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сельскохозяйственные и пищевые продукты, произведенные домашними хозяйствами для собственного потребления (зерно, мясо, молоко, яйца, производство вин и растительного масла); </a:t>
            </a:r>
          </a:p>
          <a:p>
            <a:pPr algn="just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Ø"/>
            </a:pPr>
            <a:r>
              <a:rPr lang="ru-RU" sz="2400"/>
              <a:t>условно исчисленные услуги от проживания в собственном жилище.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179388" y="352425"/>
            <a:ext cx="8785225" cy="595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b="1" i="1"/>
              <a:t>В промышленности</a:t>
            </a:r>
            <a:r>
              <a:rPr lang="ru-RU" sz="2400"/>
              <a:t> в составе выпуска учитываются следующие компоненты: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ü"/>
            </a:pPr>
            <a:r>
              <a:rPr lang="ru-RU" sz="2400"/>
              <a:t>готовая продукция;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ü"/>
            </a:pPr>
            <a:r>
              <a:rPr lang="ru-RU" sz="2400"/>
              <a:t>капитальный ремонт своего оборудования;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ü"/>
            </a:pPr>
            <a:r>
              <a:rPr lang="ru-RU" sz="2400"/>
              <a:t>работы промышленного характера, выполненные по заказам на сторону (включая стоимость сырья заказчика);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ü"/>
            </a:pPr>
            <a:r>
              <a:rPr lang="ru-RU" sz="2400"/>
              <a:t> продукция вспомогательных и подсобных подразделений предприятия, реализованная на сторону;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ü"/>
            </a:pPr>
            <a:r>
              <a:rPr lang="ru-RU" sz="2400"/>
              <a:t>изменение остатка незавершенного производства.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50825" y="404813"/>
            <a:ext cx="8642350" cy="593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/>
              <a:t>Конечным результатом функционирования экономики любой страны является производство материальных благ (продуктов) и оказание материальных и нематериальных услуг.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/>
              <a:t>Для учета результатов труда в отраслях производства материальных благ и в отраслях производства услуг используются следующие понятия: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  Продукты;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  Услуги;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/>
              <a:t>  Товары.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3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250825" y="930275"/>
            <a:ext cx="864235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15000"/>
              </a:spcBef>
            </a:pPr>
            <a:r>
              <a:rPr lang="ru-RU" sz="2400" b="1" i="1"/>
              <a:t>Выпуск в сельском хозяйстве</a:t>
            </a:r>
            <a:r>
              <a:rPr lang="ru-RU" sz="2400"/>
              <a:t> рассчитывается как сумма выпуска:</a:t>
            </a:r>
          </a:p>
          <a:p>
            <a:pPr algn="just">
              <a:lnSpc>
                <a:spcPct val="130000"/>
              </a:lnSpc>
              <a:spcBef>
                <a:spcPct val="115000"/>
              </a:spcBef>
              <a:buFont typeface="Wingdings" pitchFamily="2" charset="2"/>
              <a:buChar char="q"/>
            </a:pPr>
            <a:r>
              <a:rPr lang="ru-RU" sz="2400"/>
              <a:t> растениеводства (стоимость валового урожая, изменение затрат под урожай будущих лет, многолетние насаждения)</a:t>
            </a:r>
          </a:p>
          <a:p>
            <a:pPr algn="just">
              <a:lnSpc>
                <a:spcPct val="130000"/>
              </a:lnSpc>
              <a:spcBef>
                <a:spcPct val="115000"/>
              </a:spcBef>
              <a:buFont typeface="Wingdings" pitchFamily="2" charset="2"/>
              <a:buChar char="q"/>
            </a:pPr>
            <a:r>
              <a:rPr lang="ru-RU" sz="2400"/>
              <a:t>животноводства (товарная продукция в скоте, продукция, полученная при жизни животных, продукция приплода, прироста, привеса).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9388" y="596900"/>
            <a:ext cx="8785225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0000"/>
              </a:spcBef>
            </a:pPr>
            <a:r>
              <a:rPr lang="ru-RU" sz="2400"/>
              <a:t>Для </a:t>
            </a:r>
            <a:r>
              <a:rPr lang="ru-RU" sz="2400" b="1" i="1"/>
              <a:t>финансовых предприятий</a:t>
            </a:r>
            <a:r>
              <a:rPr lang="ru-RU" sz="2400"/>
              <a:t> стоимость выпуска определяется: </a:t>
            </a:r>
          </a:p>
          <a:p>
            <a:pPr algn="just">
              <a:lnSpc>
                <a:spcPct val="13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для банков - как разница между полученной платой за кредит и процентами, выплаченными кредиторам, плюс стоимость платных услуг, оказываемых банками своим клиентам (например, плата за ведение счетов); </a:t>
            </a:r>
          </a:p>
          <a:p>
            <a:pPr algn="just">
              <a:lnSpc>
                <a:spcPct val="13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для страховых организаций - как разница между суммой страховых взносов и суммой выплаченных страховых премий за вычетом сумм, направляемых страховыми организациями на пополнение резервных фондов.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13787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dirty="0"/>
              <a:t>Согласно принятому в международных указаниях по СНС ООН определению, ВВП представляет собой валовую стоимость всех продуктов и услуг, созданных на территории данной страны в течение определенного срока, за вычетом стоимости промежуточного потребления при их создании.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dirty="0"/>
              <a:t>Другими словами, ВВП является суммой валовой добавленной стоимости всех отраслей экономики плюс чистые налоги на продукты и импорт.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dirty="0"/>
              <a:t>ВВП - показатель стоимости, созданной в результате производственной деятельности институциональных единиц на экономической территории данной страны.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250825" y="673100"/>
            <a:ext cx="864235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  <a:spcBef>
                <a:spcPct val="110000"/>
              </a:spcBef>
            </a:pPr>
            <a:r>
              <a:rPr lang="ru-RU" sz="2400" b="1"/>
              <a:t>Методы расчета ВВП и его оценка</a:t>
            </a:r>
            <a:r>
              <a:rPr lang="ru-RU" sz="2400"/>
              <a:t> </a:t>
            </a:r>
          </a:p>
          <a:p>
            <a:pPr algn="just">
              <a:lnSpc>
                <a:spcPct val="140000"/>
              </a:lnSpc>
              <a:spcBef>
                <a:spcPct val="110000"/>
              </a:spcBef>
            </a:pPr>
            <a:r>
              <a:rPr lang="ru-RU" sz="2400"/>
              <a:t>Валовой внутренний продукт может быть определен на разных стадиях воспроизводственного цикла соответ-ствующими методами: </a:t>
            </a:r>
          </a:p>
          <a:p>
            <a:pPr algn="just">
              <a:lnSpc>
                <a:spcPct val="14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производственным; </a:t>
            </a:r>
          </a:p>
          <a:p>
            <a:pPr algn="just">
              <a:lnSpc>
                <a:spcPct val="14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распределительным; </a:t>
            </a:r>
          </a:p>
          <a:p>
            <a:pPr algn="just">
              <a:lnSpc>
                <a:spcPct val="140000"/>
              </a:lnSpc>
              <a:spcBef>
                <a:spcPct val="110000"/>
              </a:spcBef>
              <a:buFont typeface="Wingdings" pitchFamily="2" charset="2"/>
              <a:buChar char="Ø"/>
            </a:pPr>
            <a:r>
              <a:rPr lang="ru-RU" sz="2400"/>
              <a:t>конечного использования.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250825" y="260350"/>
            <a:ext cx="8642350" cy="601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5000"/>
              </a:spcBef>
            </a:pPr>
            <a:r>
              <a:rPr lang="ru-RU" sz="2400"/>
              <a:t>1. На стадии производства товаров и услуг ВВП рассчитывается </a:t>
            </a:r>
            <a:r>
              <a:rPr lang="ru-RU" sz="2400" b="1" i="1"/>
              <a:t>производственным</a:t>
            </a:r>
            <a:r>
              <a:rPr lang="ru-RU" sz="2400"/>
              <a:t> методом: </a:t>
            </a:r>
          </a:p>
          <a:p>
            <a:pPr algn="just">
              <a:spcBef>
                <a:spcPct val="55000"/>
              </a:spcBef>
            </a:pPr>
            <a:r>
              <a:rPr lang="ru-RU" sz="2400"/>
              <a:t>а) как сумма валовой добавленной стоимости всех отраслей (ΣВДСo) или секторов экономики (ΣВДСc) по рыночным ценам, т.е. включая чистые налоги на продукты и импорт: </a:t>
            </a:r>
          </a:p>
          <a:p>
            <a:pPr algn="ctr">
              <a:spcBef>
                <a:spcPct val="55000"/>
              </a:spcBef>
            </a:pPr>
            <a:r>
              <a:rPr lang="ru-RU" sz="2400" b="1"/>
              <a:t>ВВП = ΣВДСo = ΣВДСc; </a:t>
            </a:r>
          </a:p>
          <a:p>
            <a:pPr algn="just">
              <a:spcBef>
                <a:spcPct val="55000"/>
              </a:spcBef>
            </a:pPr>
            <a:r>
              <a:rPr lang="ru-RU" sz="2400"/>
              <a:t>б) как сумма выпуска продуктов и услуг всех отраслей экономики в рыночных ценах (ВВ) за минусом общего объема промежуточного потребления (ПП), чистых налогов на продукты (ЧНП) с учетом налога на добавленную стоимость) и чистых налогов на импорт (ЧНИ): </a:t>
            </a:r>
          </a:p>
          <a:p>
            <a:pPr algn="ctr">
              <a:spcBef>
                <a:spcPct val="55000"/>
              </a:spcBef>
            </a:pPr>
            <a:r>
              <a:rPr lang="ru-RU" sz="2400" b="1"/>
              <a:t>ВВП = ΣВВ - ΣПП + ЧНП + ЧНИ.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836613"/>
            <a:ext cx="86423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200000"/>
              </a:spcBef>
            </a:pPr>
            <a:r>
              <a:rPr lang="ru-RU" sz="2400" b="1"/>
              <a:t>Валовая добавленная стоимость </a:t>
            </a:r>
            <a:r>
              <a:rPr lang="ru-RU" sz="2400"/>
              <a:t>- показатель конечных результатов функционирования отраслей и секторов экономики - исчисляется как разность между выпуском товаров (В) и промежуточным потреблением (ПП): </a:t>
            </a:r>
          </a:p>
          <a:p>
            <a:pPr algn="ctr">
              <a:spcBef>
                <a:spcPct val="200000"/>
              </a:spcBef>
            </a:pPr>
            <a:r>
              <a:rPr lang="ru-RU" sz="2400" b="1"/>
              <a:t>ВДС = В - ПП.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4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b="1" i="1"/>
              <a:t>Чистые налоги</a:t>
            </a:r>
            <a:r>
              <a:rPr lang="ru-RU" sz="2400"/>
              <a:t> на продукты определяются как разница между налогами на продукты и субсидиями на продукты. </a:t>
            </a:r>
          </a:p>
          <a:p>
            <a:pPr algn="just"/>
            <a:endParaRPr lang="ru-RU" sz="2400" b="1" i="1"/>
          </a:p>
          <a:p>
            <a:pPr algn="just"/>
            <a:r>
              <a:rPr lang="ru-RU" sz="2400" b="1" i="1"/>
              <a:t>Налоги на продукты</a:t>
            </a:r>
            <a:r>
              <a:rPr lang="ru-RU" sz="2400"/>
              <a:t> включают налоги, взимаемые обычно за единицу товара или услуги, т.е. пропорционально количеству или стоимости продуктов и услуг, производимых или продаваемых единицей - резидентом. Налоги на продукты определяются как суммы поступлений в бюджет от предприятий и организаций налога на добавленную стоимость, налога с продаж, акцизов и др.</a:t>
            </a:r>
          </a:p>
          <a:p>
            <a:pPr algn="just"/>
            <a:endParaRPr lang="ru-RU" sz="2400" b="1" i="1"/>
          </a:p>
          <a:p>
            <a:pPr algn="just"/>
            <a:r>
              <a:rPr lang="ru-RU" sz="2400" b="1" i="1"/>
              <a:t>Акцизы</a:t>
            </a:r>
            <a:r>
              <a:rPr lang="ru-RU" sz="2400"/>
              <a:t> - вид косвенного налога, включаемого в цену отдельных групп товаров. Плательщиками акцизов являются предприятия, производящие и реализующие подакцизные товары и оказывающие облагаемые акцизом услуги.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79388" y="414338"/>
            <a:ext cx="8785225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05000"/>
              </a:spcBef>
            </a:pPr>
            <a:r>
              <a:rPr lang="ru-RU" sz="2400" b="1" i="1"/>
              <a:t>Субсидии</a:t>
            </a:r>
            <a:r>
              <a:rPr lang="ru-RU" sz="2400"/>
              <a:t> - текущие некомпенсируемые выплаты из государственного бюджета предприятиям при условии производства ими определенных товаров и услуг. </a:t>
            </a:r>
          </a:p>
          <a:p>
            <a:pPr algn="just">
              <a:lnSpc>
                <a:spcPct val="130000"/>
              </a:lnSpc>
              <a:spcBef>
                <a:spcPct val="105000"/>
              </a:spcBef>
            </a:pPr>
            <a:r>
              <a:rPr lang="ru-RU" sz="2400" b="1" i="1"/>
              <a:t>Субсидии на продукты</a:t>
            </a:r>
            <a:r>
              <a:rPr lang="ru-RU" sz="2400"/>
              <a:t> включают субсидии, предоставляемые пропорционально количеству и качеству или стоимости продуктов и услуг, произведенных на внутреннем рынке или экспортированных производящей единицей - резидентом. </a:t>
            </a:r>
            <a:endParaRPr lang="ru-RU" sz="2400" b="1" i="1"/>
          </a:p>
          <a:p>
            <a:pPr algn="just">
              <a:lnSpc>
                <a:spcPct val="130000"/>
              </a:lnSpc>
              <a:spcBef>
                <a:spcPct val="105000"/>
              </a:spcBef>
            </a:pPr>
            <a:r>
              <a:rPr lang="ru-RU" sz="2400" b="1" i="1"/>
              <a:t>Чистые налоги на импорт</a:t>
            </a:r>
            <a:r>
              <a:rPr lang="ru-RU" sz="2400"/>
              <a:t> представляют собой разницу между налогами на импорт и субсидиями по импорту.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35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45000"/>
              </a:spcBef>
            </a:pPr>
            <a:r>
              <a:rPr lang="ru-RU" sz="2400"/>
              <a:t>2. На стадии распределения доходов ВВП рассчитывается </a:t>
            </a:r>
            <a:r>
              <a:rPr lang="ru-RU" sz="2400" b="1" i="1"/>
              <a:t>распределительным</a:t>
            </a:r>
            <a:r>
              <a:rPr lang="ru-RU" sz="2400"/>
              <a:t> методом: </a:t>
            </a:r>
          </a:p>
          <a:p>
            <a:pPr algn="just">
              <a:spcBef>
                <a:spcPct val="45000"/>
              </a:spcBef>
            </a:pPr>
            <a:r>
              <a:rPr lang="ru-RU" sz="2400"/>
              <a:t>как сумма первичных доходов, распределенных экономическими единицами - резидентами между производителями товаров и услуг: </a:t>
            </a:r>
          </a:p>
          <a:p>
            <a:pPr algn="just">
              <a:spcBef>
                <a:spcPct val="45000"/>
              </a:spcBef>
              <a:buFont typeface="Wingdings" pitchFamily="2" charset="2"/>
              <a:buChar char="ü"/>
            </a:pPr>
            <a:r>
              <a:rPr lang="ru-RU" sz="2400"/>
              <a:t>оплата труда наемных работников (ОТ), включая начисления на заработную плату по социальному страхованию, </a:t>
            </a:r>
          </a:p>
          <a:p>
            <a:pPr algn="just">
              <a:spcBef>
                <a:spcPct val="45000"/>
              </a:spcBef>
              <a:buFont typeface="Wingdings" pitchFamily="2" charset="2"/>
              <a:buChar char="ü"/>
            </a:pPr>
            <a:r>
              <a:rPr lang="ru-RU" sz="2400"/>
              <a:t>чистые налоги на производство (ЧИП) и импорт (ЧНИ),</a:t>
            </a:r>
          </a:p>
          <a:p>
            <a:pPr algn="just">
              <a:spcBef>
                <a:spcPct val="45000"/>
              </a:spcBef>
              <a:buFont typeface="Wingdings" pitchFamily="2" charset="2"/>
              <a:buChar char="ü"/>
            </a:pPr>
            <a:r>
              <a:rPr lang="ru-RU" sz="2400"/>
              <a:t>прибыли экономики (ПЭ),</a:t>
            </a:r>
          </a:p>
          <a:p>
            <a:pPr algn="just">
              <a:spcBef>
                <a:spcPct val="45000"/>
              </a:spcBef>
              <a:buFont typeface="Wingdings" pitchFamily="2" charset="2"/>
              <a:buChar char="ü"/>
            </a:pPr>
            <a:r>
              <a:rPr lang="ru-RU" sz="2400"/>
              <a:t>валовые смешанные доходы (от собственности и предпринимательства) (ВСД), </a:t>
            </a:r>
          </a:p>
          <a:p>
            <a:pPr algn="just">
              <a:spcBef>
                <a:spcPct val="45000"/>
              </a:spcBef>
              <a:buFont typeface="Wingdings" pitchFamily="2" charset="2"/>
              <a:buChar char="ü"/>
            </a:pPr>
            <a:r>
              <a:rPr lang="ru-RU" sz="2400"/>
              <a:t>потребление основного капитала (ПОК): </a:t>
            </a:r>
          </a:p>
          <a:p>
            <a:pPr algn="ctr">
              <a:spcBef>
                <a:spcPct val="45000"/>
              </a:spcBef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ВВП = ОТ + ЧHП + ЧНИ + ПЭ + ВСД + ПОК.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79388" y="115888"/>
            <a:ext cx="8713787" cy="653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/>
              <a:t>3. На стадии использования товаров и услуг ВВП рассчитывается методом </a:t>
            </a:r>
            <a:r>
              <a:rPr lang="ru-RU" sz="2400" b="1" i="1"/>
              <a:t>конечного использования</a:t>
            </a:r>
            <a:r>
              <a:rPr lang="ru-RU" sz="2400" b="1"/>
              <a:t>:</a:t>
            </a:r>
            <a:r>
              <a:rPr lang="ru-RU" sz="2400"/>
              <a:t> как сумма конечного потребления (КП), валового накопления (ВН) и внешнеторгового сальдо (Э-И): </a:t>
            </a:r>
          </a:p>
          <a:p>
            <a:pPr algn="ctr">
              <a:lnSpc>
                <a:spcPct val="110000"/>
              </a:lnSpc>
              <a:spcBef>
                <a:spcPct val="75000"/>
              </a:spcBef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ВВП = КП + ВН + (Э-И). </a:t>
            </a:r>
            <a:endParaRPr lang="ru-RU" sz="24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 b="1" i="1"/>
              <a:t>Конечное потребление</a:t>
            </a:r>
            <a:r>
              <a:rPr lang="ru-RU" sz="2400"/>
              <a:t> складывается из расходов на конечное потребление домашних хозяйств, расходов на конечное потребление государственных учреждений и некоммерческих организаций, обслуживающих домашние хозяйства. </a:t>
            </a:r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 b="1"/>
              <a:t>Валовое накопление </a:t>
            </a:r>
            <a:r>
              <a:rPr lang="ru-RU" sz="2400"/>
              <a:t>определяется как прирост стоимости основного капитала (основных фондов) и оборотного капитала (резервов и запасов различного назначения).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600075"/>
            <a:ext cx="8893175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Продукты</a:t>
            </a:r>
            <a:r>
              <a:rPr lang="ru-RU" sz="2400"/>
              <a:t> - результаты труда, имеющие материально-вещес­твенную форму (включая энергию). </a:t>
            </a:r>
            <a:endParaRPr lang="ru-RU" sz="2400" b="1" i="1"/>
          </a:p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Услуги</a:t>
            </a:r>
            <a:r>
              <a:rPr lang="ru-RU" sz="2400"/>
              <a:t> - результаты деятельности, удовлетворяющие определенные личные и общественные потребности, но не воплощающиеся в материальных продуктах. Сюда входят услуги как нематериального, так и материального характера. </a:t>
            </a:r>
            <a:endParaRPr lang="ru-RU" sz="2400" b="1" i="1"/>
          </a:p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/>
              <a:t>Товары</a:t>
            </a:r>
            <a:r>
              <a:rPr lang="ru-RU" sz="2400"/>
              <a:t> - продукты и услуги, обычно предназначенные для продажи на рынке по цене, покрывающей издержки их производства.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07950" y="92075"/>
            <a:ext cx="8893175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5000"/>
              </a:spcBef>
            </a:pPr>
            <a:r>
              <a:rPr lang="ru-RU" sz="2400"/>
              <a:t>Каждый метод исчисления ВВП имеет самостоятельное значение в экономическом анализе, обеспечивая дополнительную информацию.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Расчет ВВП на стадии производства отражает источники производства и заключается в том, что учитывает за отчетный период ВДС производственных единиц всех отраслей и секторов экономики, т.е. позволяет охарактеризовать их вклад в создание ВВП.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ВВП, рассчитанный на стадии первичного распределения, отражает состав и структуру первичных доходов, т.е. доходов населения, предприятий, организаций и государства. </a:t>
            </a:r>
          </a:p>
          <a:p>
            <a:pPr algn="just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q"/>
            </a:pPr>
            <a:r>
              <a:rPr lang="ru-RU" sz="2400"/>
              <a:t>Исчисление ВВП на стадии конечного использования отражает структуру его использования, показывает расходы на конечное потребление.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36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b="1" dirty="0"/>
              <a:t>Чистый внутренний продукт </a:t>
            </a:r>
            <a:r>
              <a:rPr lang="ru-RU" sz="2400" dirty="0"/>
              <a:t>равен разности между ВВП в рыночных ценах и потреблением основного капитала (</a:t>
            </a:r>
            <a:r>
              <a:rPr lang="ru-RU" sz="2400" b="1" dirty="0" err="1"/>
              <a:t>ПОК</a:t>
            </a:r>
            <a:r>
              <a:rPr lang="ru-RU" sz="2400" dirty="0"/>
              <a:t>): </a:t>
            </a:r>
          </a:p>
          <a:p>
            <a:pPr algn="ctr"/>
            <a:r>
              <a:rPr lang="ru-RU" sz="2800" b="1" dirty="0" err="1"/>
              <a:t>ЧВП</a:t>
            </a:r>
            <a:r>
              <a:rPr lang="ru-RU" sz="2800" b="1" dirty="0"/>
              <a:t> = </a:t>
            </a:r>
            <a:r>
              <a:rPr lang="ru-RU" sz="2800" b="1" dirty="0" err="1"/>
              <a:t>ΣВВП </a:t>
            </a:r>
            <a:r>
              <a:rPr lang="ru-RU" sz="2800" b="1" dirty="0"/>
              <a:t>- </a:t>
            </a:r>
            <a:r>
              <a:rPr lang="ru-RU" sz="2800" b="1" dirty="0" err="1"/>
              <a:t>ΣПОК.</a:t>
            </a:r>
            <a:r>
              <a:rPr lang="ru-RU" sz="2800" b="1" dirty="0"/>
              <a:t> </a:t>
            </a:r>
            <a:endParaRPr lang="ru-RU" sz="2800" b="1" i="1" dirty="0"/>
          </a:p>
          <a:p>
            <a:pPr algn="just"/>
            <a:r>
              <a:rPr lang="ru-RU" sz="2400" b="1" i="1" dirty="0"/>
              <a:t>Доходы от собственности</a:t>
            </a:r>
            <a:r>
              <a:rPr lang="ru-RU" sz="2400" dirty="0"/>
              <a:t> включают доходы, получаемые или выплачиваемые институциональными единицами в связи с предоставлением в пользование финансовых активов, земли и других нефинансовых </a:t>
            </a:r>
            <a:r>
              <a:rPr lang="ru-RU" sz="2400" dirty="0" err="1"/>
              <a:t>непроизведенных</a:t>
            </a:r>
            <a:r>
              <a:rPr lang="ru-RU" sz="2400" dirty="0"/>
              <a:t> активов (природные активы, патенты, лицензии и т.п.), а также нефинансовых произведенных активов. </a:t>
            </a:r>
            <a:endParaRPr lang="ru-RU" sz="2400" b="1" i="1" dirty="0"/>
          </a:p>
          <a:p>
            <a:pPr algn="just"/>
            <a:r>
              <a:rPr lang="ru-RU" sz="2400" b="1" i="1" dirty="0"/>
              <a:t>Валовой национальный доход</a:t>
            </a:r>
            <a:r>
              <a:rPr lang="ru-RU" sz="2400" dirty="0"/>
              <a:t> равен сумме ВВП в рыночных ценах, скорректированной на величину оплаты труда (ОТ), доходов от собственности (</a:t>
            </a:r>
            <a:r>
              <a:rPr lang="ru-RU" sz="2400" dirty="0" err="1"/>
              <a:t>ДС</a:t>
            </a:r>
            <a:r>
              <a:rPr lang="ru-RU" sz="2400" dirty="0"/>
              <a:t>), предпринимательского дохода (</a:t>
            </a:r>
            <a:r>
              <a:rPr lang="ru-RU" sz="2400" dirty="0" err="1"/>
              <a:t>ПД</a:t>
            </a:r>
            <a:r>
              <a:rPr lang="ru-RU" sz="2400" dirty="0"/>
              <a:t>), полученных из "остального мира", минус соответствующие потоки, выплаченные "остальному миру".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32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717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b="1" i="1" dirty="0" smtClean="0"/>
              <a:t>Чистый национальный доход</a:t>
            </a:r>
            <a:r>
              <a:rPr lang="ru-RU" sz="2400" dirty="0" smtClean="0"/>
              <a:t> в рыночных ценах получается в результате вычитания потребления основного капитала (</a:t>
            </a:r>
            <a:r>
              <a:rPr lang="ru-RU" sz="2400" dirty="0" err="1" smtClean="0"/>
              <a:t>ПОК</a:t>
            </a:r>
            <a:r>
              <a:rPr lang="ru-RU" sz="2400" dirty="0" smtClean="0"/>
              <a:t>) из валового национального дохода (в размере начисленной амортизации): </a:t>
            </a:r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err="1" smtClean="0"/>
              <a:t>ЧНД</a:t>
            </a:r>
            <a:r>
              <a:rPr lang="ru-RU" sz="2400" dirty="0" smtClean="0"/>
              <a:t> = </a:t>
            </a:r>
            <a:r>
              <a:rPr lang="ru-RU" sz="2400" dirty="0" err="1" smtClean="0"/>
              <a:t>ВНД</a:t>
            </a:r>
            <a:r>
              <a:rPr lang="ru-RU" sz="2400" dirty="0" smtClean="0"/>
              <a:t> - А.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b="1" i="1" dirty="0" smtClean="0"/>
              <a:t>Валовая прибыль экономики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ВПЭ</a:t>
            </a:r>
            <a:r>
              <a:rPr lang="ru-RU" sz="2400" b="1" dirty="0" smtClean="0"/>
              <a:t>)</a:t>
            </a:r>
            <a:r>
              <a:rPr lang="ru-RU" sz="2400" dirty="0" smtClean="0"/>
              <a:t> - макроэкономический показатель результатов производства, характеризующий превышение доходов над расходами. Она представляет собой ту часть добавленной стоимости, которая остается у производителей после вычета расходов, связанных с оплатой труда наемных работников, и чистых налогов на производство и импорт. </a:t>
            </a:r>
            <a:r>
              <a:rPr lang="ru-RU" sz="2400" dirty="0" err="1" smtClean="0"/>
              <a:t>ВПЭ</a:t>
            </a:r>
            <a:r>
              <a:rPr lang="ru-RU" sz="2400" dirty="0" smtClean="0"/>
              <a:t> в целом равна сумме валовой прибыли всех отраслей или секторов: </a:t>
            </a:r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err="1" smtClean="0"/>
              <a:t>ВПЭ</a:t>
            </a:r>
            <a:r>
              <a:rPr lang="ru-RU" sz="2400" dirty="0" smtClean="0"/>
              <a:t> = </a:t>
            </a:r>
            <a:r>
              <a:rPr lang="ru-RU" sz="2400" dirty="0" err="1" smtClean="0"/>
              <a:t>ΣВП</a:t>
            </a:r>
            <a:r>
              <a:rPr lang="ru-RU" sz="2400" baseline="-25000" dirty="0" err="1" smtClean="0"/>
              <a:t>o</a:t>
            </a:r>
            <a:r>
              <a:rPr lang="ru-RU" sz="2400" dirty="0" err="1" smtClean="0"/>
              <a:t>= ΣВП</a:t>
            </a:r>
            <a:r>
              <a:rPr lang="ru-RU" sz="2400" baseline="-25000" dirty="0" err="1" smtClean="0"/>
              <a:t>c</a:t>
            </a:r>
            <a:r>
              <a:rPr lang="ru-RU" sz="2400" dirty="0" err="1" smtClean="0"/>
              <a:t>.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33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208999"/>
            <a:ext cx="8785225" cy="416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dirty="0" smtClean="0"/>
              <a:t>Чистая прибыль экономики может быть рассчитана также как разность между валовой добавленной стоимостью (</a:t>
            </a:r>
            <a:r>
              <a:rPr lang="ru-RU" sz="2400" dirty="0" err="1" smtClean="0"/>
              <a:t>ВДС</a:t>
            </a:r>
            <a:r>
              <a:rPr lang="ru-RU" sz="2400" dirty="0" smtClean="0"/>
              <a:t>), определенной как разность между валовым выпуском (</a:t>
            </a:r>
            <a:r>
              <a:rPr lang="ru-RU" sz="2400" dirty="0" err="1" smtClean="0"/>
              <a:t>ВВ</a:t>
            </a:r>
            <a:r>
              <a:rPr lang="ru-RU" sz="2400" dirty="0" smtClean="0"/>
              <a:t>) и промежуточным потреблением и суммой оплаты труда (ОТ), отчислений на социальное страхование, чистых налогов (</a:t>
            </a:r>
            <a:r>
              <a:rPr lang="ru-RU" sz="2400" dirty="0" err="1" smtClean="0"/>
              <a:t>ЧН</a:t>
            </a:r>
            <a:r>
              <a:rPr lang="ru-RU" sz="2400" dirty="0" smtClean="0"/>
              <a:t>) и потребления основного капитала (</a:t>
            </a:r>
            <a:r>
              <a:rPr lang="ru-RU" sz="2400" dirty="0" err="1" smtClean="0"/>
              <a:t>ПОК</a:t>
            </a:r>
            <a:r>
              <a:rPr lang="ru-RU" sz="2400" dirty="0" smtClean="0"/>
              <a:t>): </a:t>
            </a:r>
          </a:p>
          <a:p>
            <a:pPr algn="ctr">
              <a:lnSpc>
                <a:spcPct val="130000"/>
              </a:lnSpc>
              <a:spcAft>
                <a:spcPts val="1800"/>
              </a:spcAft>
            </a:pPr>
            <a:r>
              <a:rPr lang="ru-RU" sz="2400" dirty="0" err="1" smtClean="0"/>
              <a:t>ЧПЭ</a:t>
            </a:r>
            <a:r>
              <a:rPr lang="ru-RU" sz="2400" dirty="0" smtClean="0"/>
              <a:t> = (</a:t>
            </a:r>
            <a:r>
              <a:rPr lang="ru-RU" sz="2400" dirty="0" err="1" smtClean="0"/>
              <a:t>ВВ</a:t>
            </a:r>
            <a:r>
              <a:rPr lang="ru-RU" sz="2400" dirty="0" smtClean="0"/>
              <a:t> - </a:t>
            </a:r>
            <a:r>
              <a:rPr lang="ru-RU" sz="2400" dirty="0" err="1" smtClean="0"/>
              <a:t>ПП</a:t>
            </a:r>
            <a:r>
              <a:rPr lang="ru-RU" sz="2400" dirty="0" smtClean="0"/>
              <a:t>) - (ОТ + </a:t>
            </a:r>
            <a:r>
              <a:rPr lang="ru-RU" sz="2400" dirty="0" err="1" smtClean="0"/>
              <a:t>ЧН</a:t>
            </a:r>
            <a:r>
              <a:rPr lang="ru-RU" sz="2400" dirty="0" smtClean="0"/>
              <a:t> + </a:t>
            </a:r>
            <a:r>
              <a:rPr lang="ru-RU" sz="2400" dirty="0" err="1" smtClean="0"/>
              <a:t>ПОК</a:t>
            </a:r>
            <a:r>
              <a:rPr lang="ru-RU" sz="2400" dirty="0" smtClean="0"/>
              <a:t>).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34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052736"/>
            <a:ext cx="8785225" cy="464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b="1" i="1" dirty="0" smtClean="0"/>
              <a:t>Располагаемый доход</a:t>
            </a:r>
            <a:r>
              <a:rPr lang="ru-RU" sz="2400" dirty="0" smtClean="0"/>
              <a:t> представляет собой доход, которым институциональная единица располагает для конечного потребления и сбережения. Он равен сальдо первичных доходов минус доходы, </a:t>
            </a:r>
            <a:r>
              <a:rPr lang="ru-RU" sz="2400" dirty="0" smtClean="0"/>
              <a:t>переданные </a:t>
            </a:r>
            <a:r>
              <a:rPr lang="ru-RU" sz="2400" dirty="0" smtClean="0"/>
              <a:t>в качестве текущих трансфертов, плюс полученные </a:t>
            </a:r>
            <a:r>
              <a:rPr lang="ru-RU" sz="2400" dirty="0" smtClean="0"/>
              <a:t>текущие трансферты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dirty="0" smtClean="0"/>
              <a:t>Сумма </a:t>
            </a:r>
            <a:r>
              <a:rPr lang="ru-RU" sz="2400" dirty="0" smtClean="0"/>
              <a:t>располагаемых доходов всех институциональных </a:t>
            </a:r>
            <a:r>
              <a:rPr lang="ru-RU" sz="2400" dirty="0" smtClean="0"/>
              <a:t>единиц-резидентов </a:t>
            </a:r>
            <a:r>
              <a:rPr lang="ru-RU" sz="2400" dirty="0" smtClean="0"/>
              <a:t>равна </a:t>
            </a:r>
            <a:r>
              <a:rPr lang="ru-RU" sz="2400" b="1" i="1" dirty="0" smtClean="0"/>
              <a:t>валовому национальному располагаемому доходу</a:t>
            </a:r>
            <a:r>
              <a:rPr lang="ru-RU" sz="2400" dirty="0" smtClean="0"/>
              <a:t> (</a:t>
            </a:r>
            <a:r>
              <a:rPr lang="ru-RU" sz="2400" dirty="0" err="1" smtClean="0"/>
              <a:t>ВНРД</a:t>
            </a:r>
            <a:r>
              <a:rPr lang="ru-RU" sz="2400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35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332430"/>
            <a:ext cx="8785225" cy="6120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b="1" i="1" dirty="0" smtClean="0"/>
              <a:t>Чистый </a:t>
            </a:r>
            <a:r>
              <a:rPr lang="ru-RU" sz="2400" b="1" i="1" dirty="0" smtClean="0"/>
              <a:t>национальный располагаемый доход</a:t>
            </a:r>
            <a:r>
              <a:rPr lang="ru-RU" sz="2400" dirty="0" smtClean="0"/>
              <a:t> (</a:t>
            </a:r>
            <a:r>
              <a:rPr lang="ru-RU" sz="2400" dirty="0" err="1" smtClean="0"/>
              <a:t>ЧНРД</a:t>
            </a:r>
            <a:r>
              <a:rPr lang="ru-RU" sz="2400" dirty="0" smtClean="0"/>
              <a:t>) в рыночных ценах представляет собой </a:t>
            </a:r>
            <a:r>
              <a:rPr lang="ru-RU" sz="2400" dirty="0" err="1" smtClean="0"/>
              <a:t>ЧНД</a:t>
            </a:r>
            <a:r>
              <a:rPr lang="ru-RU" sz="2400" dirty="0" smtClean="0"/>
              <a:t> плюс чистые текущие трансферты (</a:t>
            </a:r>
            <a:r>
              <a:rPr lang="ru-RU" sz="2400" dirty="0" err="1" smtClean="0"/>
              <a:t>ЧТТ</a:t>
            </a:r>
            <a:r>
              <a:rPr lang="ru-RU" sz="2400" dirty="0" smtClean="0"/>
              <a:t>) из-за границы (дарения, пожертвования, гуманитарная помощь, текущие налоги на доходы, богатство, социальные пособия и прочие трансферты, не имеющие капитального характера, за вычетом аналогичных трансфертов, переданных за границу): </a:t>
            </a:r>
          </a:p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err="1" smtClean="0"/>
              <a:t>ЧНРД</a:t>
            </a:r>
            <a:r>
              <a:rPr lang="ru-RU" sz="2400" dirty="0" smtClean="0"/>
              <a:t> = </a:t>
            </a:r>
            <a:r>
              <a:rPr lang="ru-RU" sz="2400" dirty="0" err="1" smtClean="0"/>
              <a:t>ЧНД</a:t>
            </a:r>
            <a:r>
              <a:rPr lang="ru-RU" sz="2400" dirty="0" smtClean="0"/>
              <a:t> + </a:t>
            </a:r>
            <a:r>
              <a:rPr lang="ru-RU" sz="2400" dirty="0" err="1" smtClean="0"/>
              <a:t>ЧТТ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Чистый располагаемый национальный доход измеряет сумму доходов, которую резиденты страны могут использовать либо для конечных потребительских расходов, либо для чистого сбережения.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3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charRg st="0" end="35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charRg st="0" end="35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57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charRg st="357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charRg st="357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76" end="5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charRg st="376" end="55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charRg st="376" end="55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36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332430"/>
            <a:ext cx="8785225" cy="5785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b="1" i="1" dirty="0" smtClean="0"/>
              <a:t>Валовое национальное сбережение</a:t>
            </a:r>
            <a:r>
              <a:rPr lang="ru-RU" sz="2400" dirty="0" smtClean="0"/>
              <a:t> (</a:t>
            </a:r>
            <a:r>
              <a:rPr lang="ru-RU" sz="2400" dirty="0" err="1" smtClean="0"/>
              <a:t>ВНС</a:t>
            </a:r>
            <a:r>
              <a:rPr lang="ru-RU" sz="2400" dirty="0" smtClean="0"/>
              <a:t>) - часть </a:t>
            </a:r>
            <a:r>
              <a:rPr lang="ru-RU" sz="2400" dirty="0" err="1" smtClean="0"/>
              <a:t>ВНРД</a:t>
            </a:r>
            <a:r>
              <a:rPr lang="ru-RU" sz="2400" dirty="0" smtClean="0"/>
              <a:t>, которая не входит в конечное потребление. Она включает чистое сальдо страховых резервов (положительное или отрицательное), которое представляет собой разницу между изменениями страховых резервов в пенсионных фондах отечественных домашних хозяйств, находящихся в зарубежных страховых организациях, и изменениями страховых резервных фондов иностранцев, находящихся в отечественных страховых организациях. </a:t>
            </a:r>
          </a:p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dirty="0" err="1" smtClean="0"/>
              <a:t>ВНС</a:t>
            </a:r>
            <a:r>
              <a:rPr lang="ru-RU" sz="2400" dirty="0" smtClean="0"/>
              <a:t> равно сумме валовых сбережений всех секторов (</a:t>
            </a:r>
            <a:r>
              <a:rPr lang="ru-RU" sz="2400" dirty="0" err="1" smtClean="0"/>
              <a:t>ВС</a:t>
            </a:r>
            <a:r>
              <a:rPr lang="ru-RU" sz="2400" dirty="0" smtClean="0"/>
              <a:t>): </a:t>
            </a:r>
          </a:p>
          <a:p>
            <a:pPr algn="ctr">
              <a:lnSpc>
                <a:spcPct val="130000"/>
              </a:lnSpc>
              <a:spcAft>
                <a:spcPts val="1800"/>
              </a:spcAft>
            </a:pPr>
            <a:r>
              <a:rPr lang="ru-RU" sz="2400" dirty="0" err="1" smtClean="0"/>
              <a:t>ВНС</a:t>
            </a:r>
            <a:r>
              <a:rPr lang="ru-RU" sz="2400" dirty="0" smtClean="0"/>
              <a:t> = </a:t>
            </a:r>
            <a:r>
              <a:rPr lang="ru-RU" sz="2400" dirty="0" err="1" smtClean="0"/>
              <a:t>ΣВС</a:t>
            </a:r>
            <a:r>
              <a:rPr lang="ru-RU" sz="2400" baseline="-25000" dirty="0" err="1" smtClean="0"/>
              <a:t>c</a:t>
            </a:r>
            <a:r>
              <a:rPr lang="ru-RU" sz="2400" dirty="0" err="1" smtClean="0"/>
              <a:t>.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37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340768"/>
            <a:ext cx="8785225" cy="391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b="1" i="1" dirty="0" smtClean="0"/>
              <a:t>Чистое национальное сбережение</a:t>
            </a:r>
            <a:r>
              <a:rPr lang="ru-RU" sz="2400" dirty="0" smtClean="0"/>
              <a:t> (</a:t>
            </a:r>
            <a:r>
              <a:rPr lang="ru-RU" sz="2400" dirty="0" err="1" smtClean="0"/>
              <a:t>ЧНС</a:t>
            </a:r>
            <a:r>
              <a:rPr lang="ru-RU" sz="2400" dirty="0" smtClean="0"/>
              <a:t>) равно разности между </a:t>
            </a:r>
            <a:r>
              <a:rPr lang="ru-RU" sz="2400" dirty="0" err="1" smtClean="0"/>
              <a:t>ВНС</a:t>
            </a:r>
            <a:r>
              <a:rPr lang="ru-RU" sz="2400" dirty="0" smtClean="0"/>
              <a:t> и потреблением основного капитала (</a:t>
            </a:r>
            <a:r>
              <a:rPr lang="ru-RU" sz="2400" dirty="0" err="1" smtClean="0"/>
              <a:t>ПОК</a:t>
            </a:r>
            <a:r>
              <a:rPr lang="ru-RU" sz="2400" dirty="0" smtClean="0"/>
              <a:t>): </a:t>
            </a:r>
          </a:p>
          <a:p>
            <a:pPr algn="ctr">
              <a:lnSpc>
                <a:spcPct val="130000"/>
              </a:lnSpc>
              <a:spcAft>
                <a:spcPts val="1800"/>
              </a:spcAft>
            </a:pPr>
            <a:r>
              <a:rPr lang="ru-RU" sz="2400" dirty="0" err="1" smtClean="0"/>
              <a:t>ЧНС</a:t>
            </a:r>
            <a:r>
              <a:rPr lang="ru-RU" sz="2400" dirty="0" smtClean="0"/>
              <a:t> = </a:t>
            </a:r>
            <a:r>
              <a:rPr lang="ru-RU" sz="2400" dirty="0" err="1" smtClean="0"/>
              <a:t>ВНС</a:t>
            </a:r>
            <a:r>
              <a:rPr lang="ru-RU" sz="2400" dirty="0" smtClean="0"/>
              <a:t> - </a:t>
            </a:r>
            <a:r>
              <a:rPr lang="ru-RU" sz="2400" dirty="0" err="1" smtClean="0"/>
              <a:t>ПОК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30000"/>
              </a:lnSpc>
              <a:spcAft>
                <a:spcPts val="1800"/>
              </a:spcAft>
            </a:pPr>
            <a:r>
              <a:rPr lang="ru-RU" sz="2400" dirty="0" smtClean="0"/>
              <a:t>Сбережения - источник финансирования капитальных затрат: капитального строительства, приобретения основных фондов, нематериальных активов (патентов, лицензий и т.п.), прироста финансовых активов.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250825" y="1631950"/>
            <a:ext cx="864235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spcBef>
                <a:spcPct val="50000"/>
              </a:spcBef>
            </a:pPr>
            <a:r>
              <a:rPr lang="ru-RU" sz="2400"/>
              <a:t>Развитие рыночных отношений и предпринимательской деятельности усложнило получение информации об объеме произведенных услуг и связанных с ними доходов части производителей, что вызывает необходимость досчета данных об объеме производства услуг, получаемых официальной государственной статистикой.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251520" y="76059"/>
          <a:ext cx="8712968" cy="6484702"/>
        </p:xfrm>
        <a:graphic>
          <a:graphicData uri="http://schemas.openxmlformats.org/presentationml/2006/ole">
            <p:oleObj spid="_x0000_s221187" name="Документ" r:id="rId3" imgW="8898840" imgH="6611760" progId="Word.Document.8">
              <p:embed/>
            </p:oleObj>
          </a:graphicData>
        </a:graphic>
      </p:graphicFrame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1674813"/>
            <a:ext cx="8785225" cy="31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 dirty="0"/>
              <a:t>Показатели результатов функционирования экономики в целом на национальном уровне принято называть </a:t>
            </a:r>
            <a:r>
              <a:rPr lang="ru-RU" sz="2400" b="1" i="1" dirty="0"/>
              <a:t>макроэкономическими</a:t>
            </a:r>
            <a:r>
              <a:rPr lang="ru-RU" sz="2400" dirty="0"/>
              <a:t>. 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 dirty="0"/>
              <a:t>Они обычно формируются как суммарный результат деятельности всех производителей материальных благ и услуг, т.е. </a:t>
            </a:r>
            <a:r>
              <a:rPr lang="ru-RU" sz="2400" b="1" i="1" dirty="0"/>
              <a:t>микроэкономических</a:t>
            </a:r>
            <a:r>
              <a:rPr lang="ru-RU" sz="2400" dirty="0"/>
              <a:t> показателей.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6787" name="Text Box 3"/>
          <p:cNvSpPr txBox="1">
            <a:spLocks noChangeArrowheads="1"/>
          </p:cNvSpPr>
          <p:nvPr/>
        </p:nvSpPr>
        <p:spPr bwMode="auto">
          <a:xfrm>
            <a:off x="250825" y="1009650"/>
            <a:ext cx="8713788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ru-RU" sz="2400"/>
              <a:t>Показатели результатов на всех уровнях должны быть сопоставимы, т.е. их необходимо рассчитывать на основе единых теоретических и методологических принципов, что обеспечивает их сводимость. </a:t>
            </a:r>
          </a:p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ru-RU" sz="2400"/>
              <a:t>Переход учета и статистики на международную методологию затрагивает систему оценочных показателей результатов и методику их исчисления на всех уровнях - от предпринимателя, фирмы до национальной экономики.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7811" name="Text Box 3"/>
          <p:cNvSpPr txBox="1">
            <a:spLocks noChangeArrowheads="1"/>
          </p:cNvSpPr>
          <p:nvPr/>
        </p:nvSpPr>
        <p:spPr bwMode="auto">
          <a:xfrm>
            <a:off x="323850" y="596900"/>
            <a:ext cx="8569325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0000"/>
              </a:spcBef>
            </a:pPr>
            <a:r>
              <a:rPr lang="ru-RU" sz="2400"/>
              <a:t>Расчет показателей результатов на всех уровнях хозяйствования по единым методологическим принципам, несмотря на наличие ряда специфических особенностей, обеспечивает возможность: </a:t>
            </a:r>
          </a:p>
          <a:p>
            <a:pPr algn="just">
              <a:lnSpc>
                <a:spcPct val="12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сравнения результатов деятельности отдельных звеньев экономики; </a:t>
            </a:r>
          </a:p>
          <a:p>
            <a:pPr algn="just">
              <a:lnSpc>
                <a:spcPct val="12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выявления вклада каждого производителя в достижение сводных результатов; </a:t>
            </a:r>
          </a:p>
          <a:p>
            <a:pPr algn="just">
              <a:lnSpc>
                <a:spcPct val="12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применения этих показателей для характеристики функционирования экономики.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50825" y="835025"/>
            <a:ext cx="8713788" cy="518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b="1"/>
              <a:t>ВВП</a:t>
            </a:r>
            <a:r>
              <a:rPr lang="ru-RU" sz="2400"/>
              <a:t> представляет собой валовую стоимость всех продуктов и услуг, созданных на территории данной страны в течение определенного срока, за вычетом стоимости их промежуточного потребления. 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/>
              <a:t>Он является основным показателем системы показателей экономических результатов, характеризующим конечный результат производственной деятельности на экономической территории страны за тот или иной период времени как в сфере материального производства, так и в сфере нематериальных услуг.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2420</Words>
  <Application>Microsoft Office PowerPoint</Application>
  <PresentationFormat>Экран (4:3)</PresentationFormat>
  <Paragraphs>184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Лучи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</cp:lastModifiedBy>
  <cp:revision>101</cp:revision>
  <dcterms:created xsi:type="dcterms:W3CDTF">2004-02-20T08:27:47Z</dcterms:created>
  <dcterms:modified xsi:type="dcterms:W3CDTF">2014-11-14T06:37:46Z</dcterms:modified>
</cp:coreProperties>
</file>